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63" r:id="rId4"/>
    <p:sldId id="265" r:id="rId5"/>
    <p:sldId id="267" r:id="rId6"/>
    <p:sldId id="258" r:id="rId7"/>
    <p:sldId id="259" r:id="rId8"/>
    <p:sldId id="260" r:id="rId9"/>
    <p:sldId id="261" r:id="rId10"/>
    <p:sldId id="27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C144000-C55B-4700-A254-403E46D58F85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5AE8CF-581D-48F3-AC20-FBA741D4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labbed.wordpress.com/2009/09/05/pinocchios-nose-state-farm-protective-orders/" TargetMode="External"/><Relationship Id="rId3" Type="http://schemas.openxmlformats.org/officeDocument/2006/relationships/hyperlink" Target="http://slabbed.wordpress.com/files/2010/01/memo-in-support-sf-motion-for-protective-order-gov-uscourts-mssd-55499-396-0.pdf" TargetMode="External"/><Relationship Id="rId7" Type="http://schemas.openxmlformats.org/officeDocument/2006/relationships/hyperlink" Target="http://slabbed.wordpress.com/2009/08/22/whats-the-score-0-2-on-tail-wagging-dog-protective-orders/" TargetMode="External"/><Relationship Id="rId2" Type="http://schemas.openxmlformats.org/officeDocument/2006/relationships/hyperlink" Target="http://slabbed.wordpress.com/files/2010/01/sf-motion-for-protective-orde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abbed.wordpress.com/2009/07/27/if-you-dont-stand-for-something-youll-fall-for-anything-plaintiffs-growing-opposition-to-state-farm-protective-orders/" TargetMode="External"/><Relationship Id="rId5" Type="http://schemas.openxmlformats.org/officeDocument/2006/relationships/hyperlink" Target="http://slabbed.wordpress.com/2009/07/01/condoms-in-the-courtroom-state-farm-wears-protection-wants-to-you/" TargetMode="External"/><Relationship Id="rId10" Type="http://schemas.openxmlformats.org/officeDocument/2006/relationships/hyperlink" Target="http://slabbed.wordpress.com/2010/01/11/usa-ex-rel-rigsby-v-state-farm-an-analysis-of-the-mcintosh-claim-updating-the-original-post-not-to-belabor-the-point/" TargetMode="External"/><Relationship Id="rId4" Type="http://schemas.openxmlformats.org/officeDocument/2006/relationships/hyperlink" Target="http://slabbed.files.wordpress.com/2010/01/defendants-discovery-plan-gov-uscourts-laed-104020-289-02.pdf" TargetMode="External"/><Relationship Id="rId9" Type="http://schemas.openxmlformats.org/officeDocument/2006/relationships/hyperlink" Target="http://slabbed.wordpress.com/2008/05/03/about-that-state-farm-shredder-truck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reShot capture #034 - 'Olympic Torch Relay heads to Vancouver - The Big Picture - Boston_com' - www_boston_com_bigpicture_2009_12_olympic_torch_relay_heads_to_v_html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605" y="457201"/>
            <a:ext cx="8348302" cy="3352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392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000" i="1" dirty="0" smtClean="0">
                <a:solidFill>
                  <a:schemeClr val="accent1">
                    <a:lumMod val="75000"/>
                  </a:schemeClr>
                </a:solidFill>
              </a:rPr>
              <a:t>The Protection Games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Qui Tam Olympics</a:t>
            </a:r>
            <a:b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</a:rPr>
              <a:t>Rigsby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</a:rPr>
              <a:t> Qui Tam</a:t>
            </a:r>
            <a:endParaRPr lang="en-US" sz="2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81600"/>
            <a:ext cx="7772400" cy="914400"/>
          </a:xfrm>
        </p:spPr>
        <p:txBody>
          <a:bodyPr>
            <a:normAutofit fontScale="92500"/>
          </a:bodyPr>
          <a:lstStyle/>
          <a:p>
            <a:pPr algn="ctr"/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State Farm’s Motion for Protective Order</a:t>
            </a:r>
          </a:p>
          <a:p>
            <a:pPr algn="ctr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State Farm’s Memorandum in Support of Motion for Protective Order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Sources and Resources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State Farm's </a:t>
            </a:r>
            <a:r>
              <a:rPr lang="en-US" sz="1400" dirty="0" smtClean="0">
                <a:hlinkClick r:id="rId2"/>
              </a:rPr>
              <a:t>Motion for Protective Order</a:t>
            </a:r>
            <a:r>
              <a:rPr lang="en-US" sz="1400" dirty="0" smtClean="0"/>
              <a:t> with </a:t>
            </a:r>
            <a:r>
              <a:rPr lang="en-US" sz="1400" dirty="0" smtClean="0">
                <a:hlinkClick r:id="rId3"/>
              </a:rPr>
              <a:t>Memorandum of Support </a:t>
            </a:r>
            <a:r>
              <a:rPr lang="en-US" sz="1400" dirty="0" smtClean="0"/>
              <a:t>(</a:t>
            </a:r>
            <a:r>
              <a:rPr lang="en-US" sz="1400" dirty="0" err="1" smtClean="0"/>
              <a:t>Rigsby</a:t>
            </a:r>
            <a:r>
              <a:rPr lang="en-US" sz="1400" dirty="0" smtClean="0"/>
              <a:t> Qui Tam)</a:t>
            </a:r>
          </a:p>
          <a:p>
            <a:endParaRPr lang="en-US" sz="1400" dirty="0" smtClean="0">
              <a:hlinkClick r:id="rId4"/>
            </a:endParaRPr>
          </a:p>
          <a:p>
            <a:pPr>
              <a:buFont typeface="Wingdings" pitchFamily="2" charset="2"/>
              <a:buChar char="Ø"/>
            </a:pPr>
            <a:r>
              <a:rPr lang="en-US" sz="1400" dirty="0" smtClean="0">
                <a:hlinkClick r:id="rId4"/>
              </a:rPr>
              <a:t>Defendants' Proposed Discovery Plan</a:t>
            </a:r>
            <a:r>
              <a:rPr lang="en-US" sz="1400" dirty="0" smtClean="0"/>
              <a:t> (Branch Qui Tam)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>
                <a:hlinkClick r:id="rId5"/>
              </a:rPr>
              <a:t>Condoms in the courtroom – State Farm wears protection, wants to %#!# you!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i="1" dirty="0" smtClean="0">
                <a:hlinkClick r:id="rId6"/>
              </a:rPr>
              <a:t>If you don’t stand for something you’ll fall for anything</a:t>
            </a:r>
            <a:r>
              <a:rPr lang="en-US" sz="1400" dirty="0" smtClean="0">
                <a:hlinkClick r:id="rId6"/>
              </a:rPr>
              <a:t> – Plaintiffs’ growing opposition to State Farm Protective Orders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>
                <a:hlinkClick r:id="rId7"/>
              </a:rPr>
              <a:t>What’s the score? 0 – 2 on </a:t>
            </a:r>
            <a:r>
              <a:rPr lang="en-US" sz="1400" i="1" dirty="0" smtClean="0">
                <a:hlinkClick r:id="rId7"/>
              </a:rPr>
              <a:t>tail-wagging-dog</a:t>
            </a:r>
            <a:r>
              <a:rPr lang="en-US" sz="1400" dirty="0" smtClean="0">
                <a:hlinkClick r:id="rId7"/>
              </a:rPr>
              <a:t> Protective Orders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 </a:t>
            </a:r>
            <a:r>
              <a:rPr lang="en-US" sz="1400" dirty="0" smtClean="0">
                <a:hlinkClick r:id="rId8"/>
              </a:rPr>
              <a:t>Pinocchio’s nose – State Farm Protective Orders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>
                <a:hlinkClick r:id="rId9"/>
              </a:rPr>
              <a:t>About that State Farm shredder truck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>
                <a:hlinkClick r:id="rId10"/>
              </a:rPr>
              <a:t>USA ex </a:t>
            </a:r>
            <a:r>
              <a:rPr lang="en-US" sz="1400" dirty="0" err="1" smtClean="0">
                <a:hlinkClick r:id="rId10"/>
              </a:rPr>
              <a:t>rel</a:t>
            </a:r>
            <a:r>
              <a:rPr lang="en-US" sz="1400" dirty="0" smtClean="0">
                <a:hlinkClick r:id="rId10"/>
              </a:rPr>
              <a:t> </a:t>
            </a:r>
            <a:r>
              <a:rPr lang="en-US" sz="1400" dirty="0" err="1" smtClean="0">
                <a:hlinkClick r:id="rId10"/>
              </a:rPr>
              <a:t>Rigsby</a:t>
            </a:r>
            <a:r>
              <a:rPr lang="en-US" sz="1400" dirty="0" smtClean="0">
                <a:hlinkClick r:id="rId10"/>
              </a:rPr>
              <a:t> v State Farm - an analysis of the McIntosh claim updating the original post </a:t>
            </a:r>
            <a:r>
              <a:rPr lang="en-US" sz="1400" i="1" dirty="0" smtClean="0">
                <a:hlinkClick r:id="rId10"/>
              </a:rPr>
              <a:t>Not to belabor the point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Coming Next on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Slabbed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i="1" dirty="0" smtClean="0">
                <a:solidFill>
                  <a:schemeClr val="accent1">
                    <a:lumMod val="75000"/>
                  </a:schemeClr>
                </a:solidFill>
              </a:rPr>
              <a:t>The Protection Games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Qui Tam Olympics</a:t>
            </a:r>
          </a:p>
          <a:p>
            <a:pPr algn="ctr">
              <a:buNone/>
            </a:pPr>
            <a:endParaRPr lang="en-US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Part 2: Branch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Qui Tam</a:t>
            </a:r>
            <a:endParaRPr lang="en-US" sz="32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" y="4876800"/>
            <a:ext cx="8183880" cy="1524000"/>
          </a:xfrm>
          <a:ln w="28575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i="1" dirty="0" smtClean="0">
                <a:solidFill>
                  <a:schemeClr val="accent1">
                    <a:lumMod val="75000"/>
                  </a:schemeClr>
                </a:solidFill>
              </a:rPr>
              <a:t>Summary of Argument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State Farm’s Memorandum in Support </a:t>
            </a:r>
            <a:b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Motion for Protective Order </a:t>
            </a:r>
            <a:b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i="1" dirty="0" err="1" smtClean="0">
                <a:solidFill>
                  <a:schemeClr val="accent1">
                    <a:lumMod val="75000"/>
                  </a:schemeClr>
                </a:solidFill>
              </a:rPr>
              <a:t>Rigsby</a:t>
            </a:r>
            <a:r>
              <a:rPr lang="en-US" sz="2700" i="1" dirty="0" smtClean="0">
                <a:solidFill>
                  <a:schemeClr val="accent1">
                    <a:lumMod val="75000"/>
                  </a:schemeClr>
                </a:solidFill>
              </a:rPr>
              <a:t> Qui Tam</a:t>
            </a:r>
            <a:endParaRPr lang="en-US" sz="27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“The Court has repeatedly instructed the parties that “[t]he </a:t>
            </a:r>
          </a:p>
          <a:p>
            <a:pPr>
              <a:buNone/>
            </a:pPr>
            <a:r>
              <a:rPr lang="en-US" dirty="0" smtClean="0"/>
              <a:t>trial of this case will be limited to the McIntosh claim” </a:t>
            </a:r>
          </a:p>
          <a:p>
            <a:pPr>
              <a:buNone/>
            </a:pPr>
            <a:r>
              <a:rPr lang="en-US" dirty="0" smtClean="0"/>
              <a:t>September 24, 2009 Order [363], i.e., the claim of Thomas </a:t>
            </a:r>
          </a:p>
          <a:p>
            <a:pPr>
              <a:buNone/>
            </a:pPr>
            <a:r>
              <a:rPr lang="en-US" dirty="0" smtClean="0"/>
              <a:t>C. and Pamela McIntosh for flood damage to their residence </a:t>
            </a:r>
          </a:p>
          <a:p>
            <a:pPr>
              <a:buNone/>
            </a:pPr>
            <a:r>
              <a:rPr lang="en-US" dirty="0" smtClean="0"/>
              <a:t>at 2558 South Shore Drive, Biloxi, Mississippi that State Farm </a:t>
            </a:r>
          </a:p>
          <a:p>
            <a:pPr>
              <a:buNone/>
            </a:pPr>
            <a:r>
              <a:rPr lang="en-US" dirty="0" smtClean="0"/>
              <a:t>paid and for which State Farm was reimbursed by the NFIP.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Relators</a:t>
            </a:r>
            <a:r>
              <a:rPr lang="en-US" dirty="0" smtClean="0"/>
              <a:t> Cori </a:t>
            </a:r>
            <a:r>
              <a:rPr lang="en-US" dirty="0" err="1" smtClean="0"/>
              <a:t>Rigsby</a:t>
            </a:r>
            <a:r>
              <a:rPr lang="en-US" dirty="0" smtClean="0"/>
              <a:t> and Kerri </a:t>
            </a:r>
            <a:r>
              <a:rPr lang="en-US" dirty="0" err="1" smtClean="0"/>
              <a:t>Rigsby</a:t>
            </a:r>
            <a:r>
              <a:rPr lang="en-US" dirty="0" smtClean="0"/>
              <a:t> (“the </a:t>
            </a:r>
            <a:r>
              <a:rPr lang="en-US" dirty="0" err="1" smtClean="0"/>
              <a:t>Rigsbys</a:t>
            </a:r>
            <a:r>
              <a:rPr lang="en-US" dirty="0" smtClean="0"/>
              <a:t>”), </a:t>
            </a:r>
          </a:p>
          <a:p>
            <a:pPr>
              <a:buNone/>
            </a:pPr>
            <a:r>
              <a:rPr lang="en-US" dirty="0" smtClean="0"/>
              <a:t>however, continue to attempt to expand the area of inquiry </a:t>
            </a:r>
          </a:p>
          <a:p>
            <a:pPr>
              <a:buNone/>
            </a:pPr>
            <a:r>
              <a:rPr lang="en-US" dirty="0" smtClean="0"/>
              <a:t>by asking for discovery on claims that bear no relation to the </a:t>
            </a:r>
          </a:p>
          <a:p>
            <a:pPr>
              <a:buNone/>
            </a:pPr>
            <a:r>
              <a:rPr lang="en-US" dirty="0" smtClean="0"/>
              <a:t>McIntosh flood claim…”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876800"/>
            <a:ext cx="818388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i="1" dirty="0" smtClean="0">
                <a:solidFill>
                  <a:schemeClr val="accent1">
                    <a:lumMod val="75000"/>
                  </a:schemeClr>
                </a:solidFill>
              </a:rPr>
              <a:t>Conclusion of Argument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State Farm’s Memorandum in Support </a:t>
            </a:r>
            <a:b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Motion for Protective Order </a:t>
            </a:r>
            <a:b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i="1" dirty="0" err="1" smtClean="0">
                <a:solidFill>
                  <a:schemeClr val="accent1">
                    <a:lumMod val="75000"/>
                  </a:schemeClr>
                </a:solidFill>
              </a:rPr>
              <a:t>Rigsby</a:t>
            </a:r>
            <a:r>
              <a:rPr lang="en-US" sz="2700" i="1" dirty="0" smtClean="0">
                <a:solidFill>
                  <a:schemeClr val="accent1">
                    <a:lumMod val="75000"/>
                  </a:schemeClr>
                </a:solidFill>
              </a:rPr>
              <a:t> Qui Tam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order to keep the case from spiraling off into the </a:t>
            </a:r>
          </a:p>
          <a:p>
            <a:pPr>
              <a:buNone/>
            </a:pPr>
            <a:r>
              <a:rPr lang="en-US" dirty="0" smtClean="0"/>
              <a:t>numerous “mini-trials” that the </a:t>
            </a:r>
            <a:r>
              <a:rPr lang="en-US" dirty="0" err="1" smtClean="0"/>
              <a:t>Rigsbys</a:t>
            </a:r>
            <a:r>
              <a:rPr lang="en-US" dirty="0" smtClean="0"/>
              <a:t>’ requested discovery </a:t>
            </a:r>
          </a:p>
          <a:p>
            <a:pPr>
              <a:buNone/>
            </a:pPr>
            <a:r>
              <a:rPr lang="en-US" dirty="0" smtClean="0"/>
              <a:t>regarding engineering reports and other information from </a:t>
            </a:r>
          </a:p>
          <a:p>
            <a:pPr>
              <a:buNone/>
            </a:pPr>
            <a:r>
              <a:rPr lang="en-US" dirty="0" smtClean="0"/>
              <a:t>non-McIntosh homeowners and flood claims would </a:t>
            </a:r>
          </a:p>
          <a:p>
            <a:pPr>
              <a:buNone/>
            </a:pPr>
            <a:r>
              <a:rPr lang="en-US" dirty="0" smtClean="0"/>
              <a:t>necessarily invite, State Farm requests the Court to grant its </a:t>
            </a:r>
          </a:p>
          <a:p>
            <a:pPr>
              <a:buNone/>
            </a:pPr>
            <a:r>
              <a:rPr lang="en-US" dirty="0" smtClean="0"/>
              <a:t>Motion for Protective Order, absolving State Farm from the </a:t>
            </a:r>
          </a:p>
          <a:p>
            <a:pPr>
              <a:buNone/>
            </a:pPr>
            <a:r>
              <a:rPr lang="en-US" dirty="0" smtClean="0"/>
              <a:t>responsibility of responding to Interrogatories Nos. 4 and 11 </a:t>
            </a:r>
          </a:p>
          <a:p>
            <a:pPr>
              <a:buNone/>
            </a:pPr>
            <a:r>
              <a:rPr lang="en-US" dirty="0" smtClean="0"/>
              <a:t>and Document Requests Nos. 2, 11, and 12, and ordering the </a:t>
            </a:r>
          </a:p>
          <a:p>
            <a:pPr>
              <a:buNone/>
            </a:pPr>
            <a:r>
              <a:rPr lang="en-US" dirty="0" smtClean="0"/>
              <a:t>parties hereto to limit the scope of discovery to materials and </a:t>
            </a:r>
          </a:p>
          <a:p>
            <a:pPr>
              <a:buNone/>
            </a:pPr>
            <a:r>
              <a:rPr lang="en-US" dirty="0" smtClean="0"/>
              <a:t>information related to the McIntosh flood claim, heretofore </a:t>
            </a:r>
          </a:p>
          <a:p>
            <a:pPr>
              <a:buNone/>
            </a:pPr>
            <a:r>
              <a:rPr lang="en-US" dirty="0" smtClean="0"/>
              <a:t>identified by the Court as the sole subject matter of this</a:t>
            </a:r>
          </a:p>
          <a:p>
            <a:pPr>
              <a:buNone/>
            </a:pPr>
            <a:r>
              <a:rPr lang="en-US" dirty="0" smtClean="0"/>
              <a:t>case.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57800"/>
            <a:ext cx="81838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 smtClean="0">
                <a:solidFill>
                  <a:schemeClr val="accent1">
                    <a:lumMod val="75000"/>
                  </a:schemeClr>
                </a:solidFill>
              </a:rPr>
              <a:t>April 20, 2009 Order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Federal District Judge L. T. </a:t>
            </a:r>
            <a:r>
              <a:rPr lang="en-US" sz="2700" dirty="0" err="1" smtClean="0">
                <a:solidFill>
                  <a:schemeClr val="accent1">
                    <a:lumMod val="75000"/>
                  </a:schemeClr>
                </a:solidFill>
              </a:rPr>
              <a:t>Senter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, Jr.</a:t>
            </a:r>
            <a:b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i="1" dirty="0" err="1" smtClean="0">
                <a:solidFill>
                  <a:schemeClr val="accent1">
                    <a:lumMod val="75000"/>
                  </a:schemeClr>
                </a:solidFill>
              </a:rPr>
              <a:t>Rigsby</a:t>
            </a:r>
            <a:r>
              <a:rPr lang="en-US" sz="2700" i="1" dirty="0" smtClean="0">
                <a:solidFill>
                  <a:schemeClr val="accent1">
                    <a:lumMod val="75000"/>
                  </a:schemeClr>
                </a:solidFill>
              </a:rPr>
              <a:t> Qui Tam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5844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300" dirty="0" smtClean="0"/>
              <a:t>…the Court believes that Defendants </a:t>
            </a:r>
          </a:p>
          <a:p>
            <a:pPr>
              <a:buNone/>
            </a:pPr>
            <a:r>
              <a:rPr lang="en-US" sz="3300" dirty="0" smtClean="0"/>
              <a:t>should not be in control of limiting </a:t>
            </a:r>
          </a:p>
          <a:p>
            <a:pPr>
              <a:buNone/>
            </a:pPr>
            <a:r>
              <a:rPr lang="en-US" sz="3300" dirty="0" smtClean="0"/>
              <a:t>the areas of inquiry.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State Farm’s Objections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Memorandum in Support of Motion for Protective Order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1732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State Farm’s Memorandum in Support 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Motion for Protective Order 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</a:rPr>
              <a:t>Rigsby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 Qui Tam</a:t>
            </a: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Interrogatory #4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State Farm’s Objection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Identify each engineering report </a:t>
            </a:r>
          </a:p>
          <a:p>
            <a:pPr>
              <a:buNone/>
            </a:pPr>
            <a:r>
              <a:rPr lang="en-US" dirty="0" smtClean="0"/>
              <a:t>prepared by Forensic for which </a:t>
            </a:r>
          </a:p>
          <a:p>
            <a:pPr>
              <a:buNone/>
            </a:pPr>
            <a:r>
              <a:rPr lang="en-US" dirty="0" smtClean="0"/>
              <a:t>State Farm challenged or </a:t>
            </a:r>
          </a:p>
          <a:p>
            <a:pPr>
              <a:buNone/>
            </a:pPr>
            <a:r>
              <a:rPr lang="en-US" dirty="0" smtClean="0"/>
              <a:t>disputed in any way the final </a:t>
            </a:r>
          </a:p>
          <a:p>
            <a:pPr>
              <a:buNone/>
            </a:pPr>
            <a:r>
              <a:rPr lang="en-US" dirty="0" smtClean="0"/>
              <a:t>written report.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each engineering report identified </a:t>
            </a:r>
          </a:p>
          <a:p>
            <a:pPr>
              <a:buNone/>
            </a:pPr>
            <a:r>
              <a:rPr lang="en-US" dirty="0" smtClean="0"/>
              <a:t>state the insured’s name, address, </a:t>
            </a:r>
          </a:p>
          <a:p>
            <a:pPr>
              <a:buNone/>
            </a:pPr>
            <a:r>
              <a:rPr lang="en-US" dirty="0" smtClean="0"/>
              <a:t>and policyholder number, explain the </a:t>
            </a:r>
          </a:p>
          <a:p>
            <a:pPr>
              <a:buNone/>
            </a:pPr>
            <a:r>
              <a:rPr lang="en-US" dirty="0" smtClean="0"/>
              <a:t>subject of the dispute, and state </a:t>
            </a:r>
          </a:p>
          <a:p>
            <a:pPr>
              <a:buNone/>
            </a:pPr>
            <a:r>
              <a:rPr lang="en-US" dirty="0" smtClean="0"/>
              <a:t>whether Forensic supplemented its</a:t>
            </a:r>
          </a:p>
          <a:p>
            <a:pPr>
              <a:buNone/>
            </a:pPr>
            <a:r>
              <a:rPr lang="en-US" dirty="0" smtClean="0"/>
              <a:t>report or provided a new report for </a:t>
            </a:r>
          </a:p>
          <a:p>
            <a:pPr>
              <a:buNone/>
            </a:pPr>
            <a:r>
              <a:rPr lang="en-US" dirty="0" smtClean="0"/>
              <a:t>that claim.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Interrogatory No. 4 thus seeks </a:t>
            </a:r>
          </a:p>
          <a:p>
            <a:pPr>
              <a:buNone/>
            </a:pPr>
            <a:r>
              <a:rPr lang="en-US" dirty="0" smtClean="0"/>
              <a:t>information from other </a:t>
            </a:r>
            <a:r>
              <a:rPr lang="en-US" i="1" dirty="0" smtClean="0"/>
              <a:t>homeowners </a:t>
            </a:r>
          </a:p>
          <a:p>
            <a:pPr>
              <a:buNone/>
            </a:pPr>
            <a:r>
              <a:rPr lang="en-US" i="1" dirty="0" smtClean="0"/>
              <a:t>claim files and has no </a:t>
            </a:r>
            <a:r>
              <a:rPr lang="en-US" dirty="0" smtClean="0"/>
              <a:t>bearing on </a:t>
            </a:r>
          </a:p>
          <a:p>
            <a:pPr>
              <a:buNone/>
            </a:pPr>
            <a:r>
              <a:rPr lang="en-US" dirty="0" smtClean="0"/>
              <a:t>whether there was an overpayment of </a:t>
            </a:r>
          </a:p>
          <a:p>
            <a:pPr>
              <a:buNone/>
            </a:pPr>
            <a:r>
              <a:rPr lang="en-US" dirty="0" smtClean="0"/>
              <a:t>the McIntosh </a:t>
            </a:r>
            <a:r>
              <a:rPr lang="en-US" i="1" dirty="0" smtClean="0"/>
              <a:t>flood claim as a result </a:t>
            </a:r>
          </a:p>
          <a:p>
            <a:pPr>
              <a:buNone/>
            </a:pPr>
            <a:r>
              <a:rPr lang="en-US" i="1" dirty="0" smtClean="0"/>
              <a:t>of a </a:t>
            </a:r>
            <a:r>
              <a:rPr lang="en-US" dirty="0" smtClean="0"/>
              <a:t>knowingly false submission to </a:t>
            </a:r>
          </a:p>
          <a:p>
            <a:pPr>
              <a:buNone/>
            </a:pPr>
            <a:r>
              <a:rPr lang="en-US" dirty="0" smtClean="0"/>
              <a:t>the federal government by State </a:t>
            </a:r>
          </a:p>
          <a:p>
            <a:pPr>
              <a:buNone/>
            </a:pPr>
            <a:r>
              <a:rPr lang="en-US" dirty="0" smtClean="0"/>
              <a:t>Farm.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Additionally, Interrogatory No. 4 asks </a:t>
            </a:r>
          </a:p>
          <a:p>
            <a:pPr>
              <a:buNone/>
            </a:pPr>
            <a:r>
              <a:rPr lang="en-US" dirty="0" smtClean="0"/>
              <a:t>for confidential policyholder </a:t>
            </a:r>
          </a:p>
          <a:p>
            <a:pPr>
              <a:buNone/>
            </a:pPr>
            <a:r>
              <a:rPr lang="en-US" dirty="0" smtClean="0"/>
              <a:t>information which, if answered, </a:t>
            </a:r>
          </a:p>
          <a:p>
            <a:pPr>
              <a:buNone/>
            </a:pPr>
            <a:r>
              <a:rPr lang="en-US" dirty="0" smtClean="0"/>
              <a:t>Implicates the right of privacy of </a:t>
            </a:r>
          </a:p>
          <a:p>
            <a:pPr>
              <a:buNone/>
            </a:pPr>
            <a:r>
              <a:rPr lang="en-US" dirty="0" smtClean="0"/>
              <a:t>State Farm policyholders.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1732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State Farm’s Memorandum in Support 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Motion for Protective Order 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</a:rPr>
              <a:t>Rigsby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 Qui Tam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Interrogatory # 11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State Farm’s Objection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Describe your procedures for using </a:t>
            </a:r>
          </a:p>
          <a:p>
            <a:pPr>
              <a:buNone/>
            </a:pPr>
            <a:r>
              <a:rPr lang="en-US" dirty="0" smtClean="0"/>
              <a:t>engineering reports for adjusting claims for</a:t>
            </a:r>
          </a:p>
          <a:p>
            <a:pPr>
              <a:buNone/>
            </a:pPr>
            <a:r>
              <a:rPr lang="en-US" dirty="0" smtClean="0"/>
              <a:t>damage caused by Hurricane Katrina.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answering this interrogatory, explain the</a:t>
            </a:r>
          </a:p>
          <a:p>
            <a:pPr>
              <a:buNone/>
            </a:pPr>
            <a:r>
              <a:rPr lang="en-US" dirty="0" smtClean="0"/>
              <a:t>type of claims for which engineering </a:t>
            </a:r>
          </a:p>
          <a:p>
            <a:pPr>
              <a:buNone/>
            </a:pPr>
            <a:r>
              <a:rPr lang="en-US" dirty="0" smtClean="0"/>
              <a:t>reports were ordered, whether, if ever you</a:t>
            </a:r>
          </a:p>
          <a:p>
            <a:pPr>
              <a:buNone/>
            </a:pPr>
            <a:r>
              <a:rPr lang="en-US" dirty="0" smtClean="0"/>
              <a:t>cancelled engineering reports after they, </a:t>
            </a:r>
          </a:p>
          <a:p>
            <a:pPr>
              <a:buNone/>
            </a:pPr>
            <a:r>
              <a:rPr lang="en-US" dirty="0" smtClean="0"/>
              <a:t>had been ordered, and your procedures</a:t>
            </a:r>
          </a:p>
          <a:p>
            <a:pPr>
              <a:buNone/>
            </a:pPr>
            <a:r>
              <a:rPr lang="en-US" dirty="0" smtClean="0"/>
              <a:t>for handling, reviewing, and filing </a:t>
            </a:r>
          </a:p>
          <a:p>
            <a:pPr>
              <a:buNone/>
            </a:pPr>
            <a:r>
              <a:rPr lang="en-US" dirty="0" smtClean="0"/>
              <a:t>engineering reports once they were </a:t>
            </a:r>
          </a:p>
          <a:p>
            <a:pPr>
              <a:buNone/>
            </a:pPr>
            <a:r>
              <a:rPr lang="en-US" dirty="0" smtClean="0"/>
              <a:t>received and should state whether any of </a:t>
            </a:r>
          </a:p>
          <a:p>
            <a:pPr>
              <a:buNone/>
            </a:pPr>
            <a:r>
              <a:rPr lang="en-US" dirty="0" smtClean="0"/>
              <a:t>these procedures varied by office or state.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Like Interrogatory No. 4, Interrogatory No. </a:t>
            </a:r>
          </a:p>
          <a:p>
            <a:pPr>
              <a:buNone/>
            </a:pPr>
            <a:r>
              <a:rPr lang="en-US" dirty="0" smtClean="0"/>
              <a:t>11 seeks information that is well beyond </a:t>
            </a:r>
          </a:p>
          <a:p>
            <a:pPr>
              <a:buNone/>
            </a:pPr>
            <a:r>
              <a:rPr lang="en-US" dirty="0" smtClean="0"/>
              <a:t>The McIntosh flood claim.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instance, Interrogatory No. 11 requests </a:t>
            </a:r>
          </a:p>
          <a:p>
            <a:pPr>
              <a:buNone/>
            </a:pPr>
            <a:r>
              <a:rPr lang="en-US" dirty="0" smtClean="0"/>
              <a:t>information regarding whether engineering </a:t>
            </a:r>
          </a:p>
          <a:p>
            <a:pPr>
              <a:buNone/>
            </a:pPr>
            <a:r>
              <a:rPr lang="en-US" dirty="0" smtClean="0"/>
              <a:t>reports were ever cancelled, </a:t>
            </a:r>
          </a:p>
          <a:p>
            <a:pPr>
              <a:buNone/>
            </a:pPr>
            <a:r>
              <a:rPr lang="en-US" dirty="0" smtClean="0"/>
              <a:t>notwithstanding that it is undisputed that </a:t>
            </a:r>
          </a:p>
          <a:p>
            <a:pPr>
              <a:buNone/>
            </a:pPr>
            <a:r>
              <a:rPr lang="en-US" dirty="0" smtClean="0"/>
              <a:t>there was no cancellation of an </a:t>
            </a:r>
          </a:p>
          <a:p>
            <a:pPr>
              <a:buNone/>
            </a:pPr>
            <a:r>
              <a:rPr lang="en-US" dirty="0" smtClean="0"/>
              <a:t>engineering report in connection with the </a:t>
            </a:r>
          </a:p>
          <a:p>
            <a:pPr>
              <a:buNone/>
            </a:pPr>
            <a:r>
              <a:rPr lang="en-US" dirty="0" smtClean="0"/>
              <a:t>McIntosh homeowners claim and no report </a:t>
            </a:r>
          </a:p>
          <a:p>
            <a:pPr>
              <a:buNone/>
            </a:pPr>
            <a:r>
              <a:rPr lang="en-US" dirty="0" smtClean="0"/>
              <a:t>was ordered in connection with the </a:t>
            </a:r>
          </a:p>
          <a:p>
            <a:pPr>
              <a:buNone/>
            </a:pPr>
            <a:r>
              <a:rPr lang="en-US" dirty="0" smtClean="0"/>
              <a:t>McIntosh flood claim.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17320"/>
          </a:xfrm>
        </p:spPr>
        <p:txBody>
          <a:bodyPr>
            <a:normAutofit/>
          </a:bodyPr>
          <a:lstStyle/>
          <a:p>
            <a:pPr algn="ctr"/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State Farm’s Memorandum in Support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Motion for Protective Order </a:t>
            </a:r>
            <a:b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i="1" dirty="0" err="1" smtClean="0">
                <a:solidFill>
                  <a:schemeClr val="accent1">
                    <a:lumMod val="75000"/>
                  </a:schemeClr>
                </a:solidFill>
              </a:rPr>
              <a:t>Rigsby</a:t>
            </a:r>
            <a:r>
              <a:rPr lang="en-US" sz="2700" i="1" dirty="0" smtClean="0">
                <a:solidFill>
                  <a:schemeClr val="accent1">
                    <a:lumMod val="75000"/>
                  </a:schemeClr>
                </a:solidFill>
              </a:rPr>
              <a:t> Qui Tam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Document Request # 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State Farm’s Objection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documents related to </a:t>
            </a:r>
          </a:p>
          <a:p>
            <a:pPr>
              <a:buNone/>
            </a:pPr>
            <a:r>
              <a:rPr lang="en-US" dirty="0" smtClean="0"/>
              <a:t>your adjusting of claims </a:t>
            </a:r>
          </a:p>
          <a:p>
            <a:pPr>
              <a:buNone/>
            </a:pPr>
            <a:r>
              <a:rPr lang="en-US" dirty="0" smtClean="0"/>
              <a:t>under flood policies or </a:t>
            </a:r>
          </a:p>
          <a:p>
            <a:pPr>
              <a:buNone/>
            </a:pPr>
            <a:r>
              <a:rPr lang="en-US" dirty="0" smtClean="0"/>
              <a:t>homeowner policies for </a:t>
            </a:r>
          </a:p>
          <a:p>
            <a:pPr>
              <a:buNone/>
            </a:pPr>
            <a:r>
              <a:rPr lang="en-US" dirty="0" smtClean="0"/>
              <a:t>properties located within a </a:t>
            </a:r>
          </a:p>
          <a:p>
            <a:pPr>
              <a:buNone/>
            </a:pPr>
            <a:r>
              <a:rPr lang="en-US" dirty="0" smtClean="0"/>
              <a:t>half mile of the McIntosh </a:t>
            </a:r>
          </a:p>
          <a:p>
            <a:pPr>
              <a:buNone/>
            </a:pPr>
            <a:r>
              <a:rPr lang="en-US" dirty="0" smtClean="0"/>
              <a:t>home. The request includes </a:t>
            </a:r>
          </a:p>
          <a:p>
            <a:pPr>
              <a:buNone/>
            </a:pPr>
            <a:r>
              <a:rPr lang="en-US" dirty="0" smtClean="0"/>
              <a:t>but is not limited to complete </a:t>
            </a:r>
          </a:p>
          <a:p>
            <a:pPr>
              <a:buNone/>
            </a:pPr>
            <a:r>
              <a:rPr lang="en-US" dirty="0" smtClean="0"/>
              <a:t>copies of the flood file and </a:t>
            </a:r>
          </a:p>
          <a:p>
            <a:pPr>
              <a:buNone/>
            </a:pPr>
            <a:r>
              <a:rPr lang="en-US" dirty="0" smtClean="0"/>
              <a:t>homeowner file for each such </a:t>
            </a:r>
          </a:p>
          <a:p>
            <a:pPr>
              <a:buNone/>
            </a:pPr>
            <a:r>
              <a:rPr lang="en-US" dirty="0" smtClean="0"/>
              <a:t>claim.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request not only seeks </a:t>
            </a:r>
          </a:p>
          <a:p>
            <a:pPr>
              <a:buNone/>
            </a:pPr>
            <a:r>
              <a:rPr lang="en-US" dirty="0" smtClean="0"/>
              <a:t>information concerning </a:t>
            </a:r>
          </a:p>
          <a:p>
            <a:pPr>
              <a:buNone/>
            </a:pPr>
            <a:r>
              <a:rPr lang="en-US" dirty="0" smtClean="0"/>
              <a:t>State Farm policyholders </a:t>
            </a:r>
          </a:p>
          <a:p>
            <a:pPr>
              <a:buNone/>
            </a:pPr>
            <a:r>
              <a:rPr lang="en-US" dirty="0" smtClean="0"/>
              <a:t>other than the </a:t>
            </a:r>
            <a:r>
              <a:rPr lang="en-US" dirty="0" err="1" smtClean="0"/>
              <a:t>McIntoshes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it also seeks information </a:t>
            </a:r>
          </a:p>
          <a:p>
            <a:pPr>
              <a:buNone/>
            </a:pPr>
            <a:r>
              <a:rPr lang="en-US" dirty="0" smtClean="0"/>
              <a:t>related to the adjustment of </a:t>
            </a:r>
          </a:p>
          <a:p>
            <a:pPr>
              <a:buNone/>
            </a:pPr>
            <a:r>
              <a:rPr lang="en-US" dirty="0" smtClean="0"/>
              <a:t>other </a:t>
            </a:r>
            <a:r>
              <a:rPr lang="en-US" i="1" dirty="0" smtClean="0"/>
              <a:t>homeowners claims</a:t>
            </a:r>
          </a:p>
          <a:p>
            <a:pPr>
              <a:buNone/>
            </a:pPr>
            <a:r>
              <a:rPr lang="en-US" dirty="0" smtClean="0"/>
              <a:t>which have nothing to do</a:t>
            </a:r>
          </a:p>
          <a:p>
            <a:pPr>
              <a:buNone/>
            </a:pPr>
            <a:r>
              <a:rPr lang="en-US" dirty="0" smtClean="0"/>
              <a:t>with the McIntosh </a:t>
            </a:r>
            <a:r>
              <a:rPr lang="en-US" i="1" dirty="0" smtClean="0"/>
              <a:t>flood </a:t>
            </a:r>
          </a:p>
          <a:p>
            <a:pPr>
              <a:buNone/>
            </a:pPr>
            <a:r>
              <a:rPr lang="en-US" i="1" dirty="0" smtClean="0"/>
              <a:t>claim.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1732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State Farm’s Memorandum in Support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Motion for Protective Order 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</a:rPr>
              <a:t>Rigsby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 Qui Tam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Document Requests </a:t>
            </a:r>
          </a:p>
          <a:p>
            <a:pPr algn="ctr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#11 &amp; 12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State Farm’s Objection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documents related to use of engineers in </a:t>
            </a:r>
          </a:p>
          <a:p>
            <a:pPr>
              <a:buNone/>
            </a:pPr>
            <a:r>
              <a:rPr lang="en-US" dirty="0" smtClean="0"/>
              <a:t>assessing damage caused by Hurricane Katrina. </a:t>
            </a:r>
          </a:p>
          <a:p>
            <a:pPr>
              <a:buNone/>
            </a:pPr>
            <a:r>
              <a:rPr lang="en-US" dirty="0" smtClean="0"/>
              <a:t>This request includes but is not limited to any </a:t>
            </a:r>
          </a:p>
          <a:p>
            <a:pPr>
              <a:buNone/>
            </a:pPr>
            <a:r>
              <a:rPr lang="en-US" dirty="0" smtClean="0"/>
              <a:t>decisions to order or cancel multiple engineer </a:t>
            </a:r>
          </a:p>
          <a:p>
            <a:pPr>
              <a:buNone/>
            </a:pPr>
            <a:r>
              <a:rPr lang="en-US" dirty="0" smtClean="0"/>
              <a:t>reports, and decisions to order or cancel</a:t>
            </a:r>
          </a:p>
          <a:p>
            <a:pPr>
              <a:buNone/>
            </a:pPr>
            <a:r>
              <a:rPr lang="en-US" dirty="0" smtClean="0"/>
              <a:t>engineer reports on a blanket or categorical basis.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All documents related to the procedures used by </a:t>
            </a:r>
          </a:p>
          <a:p>
            <a:pPr>
              <a:buNone/>
            </a:pPr>
            <a:r>
              <a:rPr lang="en-US" dirty="0" smtClean="0"/>
              <a:t>engineers to assess damage caused by Hurricane </a:t>
            </a:r>
          </a:p>
          <a:p>
            <a:pPr>
              <a:buNone/>
            </a:pPr>
            <a:r>
              <a:rPr lang="en-US" dirty="0" smtClean="0"/>
              <a:t>Katrina. This request includes but is not limited to </a:t>
            </a:r>
          </a:p>
          <a:p>
            <a:pPr>
              <a:buNone/>
            </a:pPr>
            <a:r>
              <a:rPr lang="en-US" dirty="0" smtClean="0"/>
              <a:t>The procedures for handling finished engineering </a:t>
            </a:r>
          </a:p>
          <a:p>
            <a:pPr>
              <a:buNone/>
            </a:pPr>
            <a:r>
              <a:rPr lang="en-US" dirty="0" smtClean="0"/>
              <a:t>reports and any instructions given to engineering </a:t>
            </a:r>
          </a:p>
          <a:p>
            <a:pPr>
              <a:buNone/>
            </a:pPr>
            <a:r>
              <a:rPr lang="en-US" dirty="0" smtClean="0"/>
              <a:t>firms related to how to conduct an engineering </a:t>
            </a:r>
          </a:p>
          <a:p>
            <a:pPr>
              <a:buNone/>
            </a:pPr>
            <a:r>
              <a:rPr lang="en-US" dirty="0" smtClean="0"/>
              <a:t>analysis including the use of eye witness </a:t>
            </a:r>
          </a:p>
          <a:p>
            <a:pPr>
              <a:buNone/>
            </a:pPr>
            <a:r>
              <a:rPr lang="en-US" dirty="0" smtClean="0"/>
              <a:t>testimony, distinguishing  between damage caused </a:t>
            </a:r>
          </a:p>
          <a:p>
            <a:pPr>
              <a:buNone/>
            </a:pPr>
            <a:r>
              <a:rPr lang="en-US" dirty="0" smtClean="0"/>
              <a:t>by wind and damage caused by water, and </a:t>
            </a:r>
          </a:p>
          <a:p>
            <a:pPr>
              <a:buNone/>
            </a:pPr>
            <a:r>
              <a:rPr lang="en-US" dirty="0" smtClean="0"/>
              <a:t>describing the damage sustained by a home.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with Interrogatories Nos. 4 </a:t>
            </a:r>
          </a:p>
          <a:p>
            <a:pPr>
              <a:buNone/>
            </a:pPr>
            <a:r>
              <a:rPr lang="en-US" dirty="0" smtClean="0"/>
              <a:t>and 11, Document Requests Nos. </a:t>
            </a:r>
          </a:p>
          <a:p>
            <a:pPr>
              <a:buNone/>
            </a:pPr>
            <a:r>
              <a:rPr lang="en-US" dirty="0" smtClean="0"/>
              <a:t>11 and 12 seek information</a:t>
            </a:r>
          </a:p>
          <a:p>
            <a:pPr>
              <a:buNone/>
            </a:pPr>
            <a:r>
              <a:rPr lang="en-US" dirty="0" smtClean="0"/>
              <a:t>regarding procedures and </a:t>
            </a:r>
          </a:p>
          <a:p>
            <a:pPr>
              <a:buNone/>
            </a:pPr>
            <a:r>
              <a:rPr lang="en-US" dirty="0" smtClean="0"/>
              <a:t>engineering reports from claims </a:t>
            </a:r>
          </a:p>
          <a:p>
            <a:pPr>
              <a:buNone/>
            </a:pPr>
            <a:r>
              <a:rPr lang="en-US" dirty="0" smtClean="0"/>
              <a:t>made by State Farm </a:t>
            </a:r>
          </a:p>
          <a:p>
            <a:pPr>
              <a:buNone/>
            </a:pPr>
            <a:r>
              <a:rPr lang="en-US" dirty="0" smtClean="0"/>
              <a:t>Policyholders other than the </a:t>
            </a:r>
          </a:p>
          <a:p>
            <a:pPr>
              <a:buNone/>
            </a:pPr>
            <a:r>
              <a:rPr lang="en-US" dirty="0" err="1" smtClean="0"/>
              <a:t>McIntoshes</a:t>
            </a:r>
            <a:r>
              <a:rPr lang="en-US" dirty="0" smtClean="0"/>
              <a:t>, almost exclusively in </a:t>
            </a:r>
          </a:p>
          <a:p>
            <a:pPr>
              <a:buNone/>
            </a:pPr>
            <a:r>
              <a:rPr lang="en-US" dirty="0" smtClean="0"/>
              <a:t>connection with homeowners’ </a:t>
            </a:r>
          </a:p>
          <a:p>
            <a:pPr>
              <a:buNone/>
            </a:pPr>
            <a:r>
              <a:rPr lang="en-US" dirty="0" smtClean="0"/>
              <a:t>claims, and that are otherwise </a:t>
            </a:r>
          </a:p>
          <a:p>
            <a:pPr>
              <a:buNone/>
            </a:pPr>
            <a:r>
              <a:rPr lang="en-US" dirty="0" smtClean="0"/>
              <a:t>unrelated to the McIntosh flood </a:t>
            </a:r>
          </a:p>
          <a:p>
            <a:pPr>
              <a:buNone/>
            </a:pPr>
            <a:r>
              <a:rPr lang="en-US" dirty="0" smtClean="0"/>
              <a:t>claim.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4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B45F06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783F04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1257</TotalTime>
  <Words>903</Words>
  <Application>Microsoft Office PowerPoint</Application>
  <PresentationFormat>On-screen Show (4:3)</PresentationFormat>
  <Paragraphs>188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   The Protection Games Qui Tam Olympics Rigsby Qui Tam</vt:lpstr>
      <vt:lpstr>Summary of Argument State Farm’s Memorandum in Support  Motion for Protective Order  Rigsby Qui Tam</vt:lpstr>
      <vt:lpstr>Conclusion of Argument State Farm’s Memorandum in Support  Motion for Protective Order  Rigsby Qui Tam</vt:lpstr>
      <vt:lpstr>   April 20, 2009 Order Federal District Judge L. T. Senter, Jr. Rigsby Qui Tam</vt:lpstr>
      <vt:lpstr>State Farm’s Objections</vt:lpstr>
      <vt:lpstr>State Farm’s Memorandum in Support  Motion for Protective Order  Rigsby Qui Tam</vt:lpstr>
      <vt:lpstr>State Farm’s Memorandum in Support   Motion for Protective Order  Rigsby Qui Tam</vt:lpstr>
      <vt:lpstr>State Farm’s Memorandum in Support Motion for Protective Order  Rigsby Qui Tam</vt:lpstr>
      <vt:lpstr>State Farm’s Memorandum in Support Motion for Protective Order  Rigsby Qui Tam</vt:lpstr>
      <vt:lpstr>Sources and Resources</vt:lpstr>
      <vt:lpstr>Coming Next on Slabbed!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Protection Games Qui Tam Olympics Rigsby Qui Tam</dc:title>
  <dc:creator>JP</dc:creator>
  <cp:lastModifiedBy>JP</cp:lastModifiedBy>
  <cp:revision>4</cp:revision>
  <dcterms:created xsi:type="dcterms:W3CDTF">2010-01-15T06:26:22Z</dcterms:created>
  <dcterms:modified xsi:type="dcterms:W3CDTF">2010-01-16T03:27:38Z</dcterms:modified>
</cp:coreProperties>
</file>